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</p:sldIdLst>
  <p:sldSz cx="25199975" cy="323992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71C1"/>
    <a:srgbClr val="24AAE1"/>
    <a:srgbClr val="314422"/>
    <a:srgbClr val="9BB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50" d="100"/>
          <a:sy n="50" d="100"/>
        </p:scale>
        <p:origin x="474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89998" y="5302386"/>
            <a:ext cx="21419979" cy="11279752"/>
          </a:xfrm>
        </p:spPr>
        <p:txBody>
          <a:bodyPr anchor="b"/>
          <a:lstStyle>
            <a:lvl1pPr algn="ctr">
              <a:defRPr sz="16535"/>
            </a:lvl1pPr>
          </a:lstStyle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49997" y="17017128"/>
            <a:ext cx="18899981" cy="7822326"/>
          </a:xfrm>
        </p:spPr>
        <p:txBody>
          <a:bodyPr/>
          <a:lstStyle>
            <a:lvl1pPr marL="0" indent="0" algn="ctr">
              <a:buNone/>
              <a:defRPr sz="6614"/>
            </a:lvl1pPr>
            <a:lvl2pPr marL="1259997" indent="0" algn="ctr">
              <a:buNone/>
              <a:defRPr sz="5512"/>
            </a:lvl2pPr>
            <a:lvl3pPr marL="2519995" indent="0" algn="ctr">
              <a:buNone/>
              <a:defRPr sz="4961"/>
            </a:lvl3pPr>
            <a:lvl4pPr marL="3779992" indent="0" algn="ctr">
              <a:buNone/>
              <a:defRPr sz="4409"/>
            </a:lvl4pPr>
            <a:lvl5pPr marL="5039990" indent="0" algn="ctr">
              <a:buNone/>
              <a:defRPr sz="4409"/>
            </a:lvl5pPr>
            <a:lvl6pPr marL="6299987" indent="0" algn="ctr">
              <a:buNone/>
              <a:defRPr sz="4409"/>
            </a:lvl6pPr>
            <a:lvl7pPr marL="7559985" indent="0" algn="ctr">
              <a:buNone/>
              <a:defRPr sz="4409"/>
            </a:lvl7pPr>
            <a:lvl8pPr marL="8819982" indent="0" algn="ctr">
              <a:buNone/>
              <a:defRPr sz="4409"/>
            </a:lvl8pPr>
            <a:lvl9pPr marL="10079980" indent="0" algn="ctr">
              <a:buNone/>
              <a:defRPr sz="440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0E44C-2A7E-4560-A1E7-FF4F4151BD7E}" type="datetimeFigureOut">
              <a:rPr lang="pt-BR" smtClean="0"/>
              <a:t>30/01/2025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0BB33-ED8D-4CFA-91BD-D8F948EE57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6064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0E44C-2A7E-4560-A1E7-FF4F4151BD7E}" type="datetimeFigureOut">
              <a:rPr lang="pt-BR" smtClean="0"/>
              <a:t>30/01/2025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0BB33-ED8D-4CFA-91BD-D8F948EE57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1206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9375" y="8077332"/>
            <a:ext cx="21734978" cy="13477201"/>
          </a:xfrm>
        </p:spPr>
        <p:txBody>
          <a:bodyPr anchor="b"/>
          <a:lstStyle>
            <a:lvl1pPr>
              <a:defRPr sz="1653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19375" y="21682033"/>
            <a:ext cx="21734978" cy="7087342"/>
          </a:xfrm>
        </p:spPr>
        <p:txBody>
          <a:bodyPr/>
          <a:lstStyle>
            <a:lvl1pPr marL="0" indent="0">
              <a:buNone/>
              <a:defRPr sz="6614">
                <a:solidFill>
                  <a:schemeClr val="tx1"/>
                </a:solidFill>
              </a:defRPr>
            </a:lvl1pPr>
            <a:lvl2pPr marL="1259997" indent="0">
              <a:buNone/>
              <a:defRPr sz="5512">
                <a:solidFill>
                  <a:schemeClr val="tx1">
                    <a:tint val="75000"/>
                  </a:schemeClr>
                </a:solidFill>
              </a:defRPr>
            </a:lvl2pPr>
            <a:lvl3pPr marL="2519995" indent="0">
              <a:buNone/>
              <a:defRPr sz="4961">
                <a:solidFill>
                  <a:schemeClr val="tx1">
                    <a:tint val="75000"/>
                  </a:schemeClr>
                </a:solidFill>
              </a:defRPr>
            </a:lvl3pPr>
            <a:lvl4pPr marL="3779992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4pPr>
            <a:lvl5pPr marL="5039990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5pPr>
            <a:lvl6pPr marL="6299987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6pPr>
            <a:lvl7pPr marL="7559985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7pPr>
            <a:lvl8pPr marL="8819982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8pPr>
            <a:lvl9pPr marL="10079980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0E44C-2A7E-4560-A1E7-FF4F4151BD7E}" type="datetimeFigureOut">
              <a:rPr lang="pt-BR" smtClean="0"/>
              <a:t>30/01/2025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0BB33-ED8D-4CFA-91BD-D8F948EE57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6656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32498" y="8624810"/>
            <a:ext cx="10709989" cy="2055705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757488" y="8624810"/>
            <a:ext cx="10709989" cy="2055705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0E44C-2A7E-4560-A1E7-FF4F4151BD7E}" type="datetimeFigureOut">
              <a:rPr lang="pt-BR" smtClean="0"/>
              <a:t>30/01/2025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0BB33-ED8D-4CFA-91BD-D8F948EE57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5436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1" y="1724969"/>
            <a:ext cx="21734978" cy="6262365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5783" y="7942328"/>
            <a:ext cx="10660769" cy="3892412"/>
          </a:xfrm>
        </p:spPr>
        <p:txBody>
          <a:bodyPr anchor="b"/>
          <a:lstStyle>
            <a:lvl1pPr marL="0" indent="0">
              <a:buNone/>
              <a:defRPr sz="6614" b="1"/>
            </a:lvl1pPr>
            <a:lvl2pPr marL="1259997" indent="0">
              <a:buNone/>
              <a:defRPr sz="5512" b="1"/>
            </a:lvl2pPr>
            <a:lvl3pPr marL="2519995" indent="0">
              <a:buNone/>
              <a:defRPr sz="4961" b="1"/>
            </a:lvl3pPr>
            <a:lvl4pPr marL="3779992" indent="0">
              <a:buNone/>
              <a:defRPr sz="4409" b="1"/>
            </a:lvl4pPr>
            <a:lvl5pPr marL="5039990" indent="0">
              <a:buNone/>
              <a:defRPr sz="4409" b="1"/>
            </a:lvl5pPr>
            <a:lvl6pPr marL="6299987" indent="0">
              <a:buNone/>
              <a:defRPr sz="4409" b="1"/>
            </a:lvl6pPr>
            <a:lvl7pPr marL="7559985" indent="0">
              <a:buNone/>
              <a:defRPr sz="4409" b="1"/>
            </a:lvl7pPr>
            <a:lvl8pPr marL="8819982" indent="0">
              <a:buNone/>
              <a:defRPr sz="4409" b="1"/>
            </a:lvl8pPr>
            <a:lvl9pPr marL="10079980" indent="0">
              <a:buNone/>
              <a:defRPr sz="440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35783" y="11834740"/>
            <a:ext cx="10660769" cy="1740712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757489" y="7942328"/>
            <a:ext cx="10713272" cy="3892412"/>
          </a:xfrm>
        </p:spPr>
        <p:txBody>
          <a:bodyPr anchor="b"/>
          <a:lstStyle>
            <a:lvl1pPr marL="0" indent="0">
              <a:buNone/>
              <a:defRPr sz="6614" b="1"/>
            </a:lvl1pPr>
            <a:lvl2pPr marL="1259997" indent="0">
              <a:buNone/>
              <a:defRPr sz="5512" b="1"/>
            </a:lvl2pPr>
            <a:lvl3pPr marL="2519995" indent="0">
              <a:buNone/>
              <a:defRPr sz="4961" b="1"/>
            </a:lvl3pPr>
            <a:lvl4pPr marL="3779992" indent="0">
              <a:buNone/>
              <a:defRPr sz="4409" b="1"/>
            </a:lvl4pPr>
            <a:lvl5pPr marL="5039990" indent="0">
              <a:buNone/>
              <a:defRPr sz="4409" b="1"/>
            </a:lvl5pPr>
            <a:lvl6pPr marL="6299987" indent="0">
              <a:buNone/>
              <a:defRPr sz="4409" b="1"/>
            </a:lvl6pPr>
            <a:lvl7pPr marL="7559985" indent="0">
              <a:buNone/>
              <a:defRPr sz="4409" b="1"/>
            </a:lvl7pPr>
            <a:lvl8pPr marL="8819982" indent="0">
              <a:buNone/>
              <a:defRPr sz="4409" b="1"/>
            </a:lvl8pPr>
            <a:lvl9pPr marL="10079980" indent="0">
              <a:buNone/>
              <a:defRPr sz="440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757489" y="11834740"/>
            <a:ext cx="10713272" cy="1740712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0E44C-2A7E-4560-A1E7-FF4F4151BD7E}" type="datetimeFigureOut">
              <a:rPr lang="pt-BR" smtClean="0"/>
              <a:t>30/01/2025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0BB33-ED8D-4CFA-91BD-D8F948EE57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6445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0E44C-2A7E-4560-A1E7-FF4F4151BD7E}" type="datetimeFigureOut">
              <a:rPr lang="pt-BR" smtClean="0"/>
              <a:t>30/01/2025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0BB33-ED8D-4CFA-91BD-D8F948EE57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1762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0E44C-2A7E-4560-A1E7-FF4F4151BD7E}" type="datetimeFigureOut">
              <a:rPr lang="pt-BR" smtClean="0"/>
              <a:t>30/01/2025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0BB33-ED8D-4CFA-91BD-D8F948EE57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9154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0" y="2159952"/>
            <a:ext cx="8127648" cy="7559834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13272" y="4664905"/>
            <a:ext cx="12757487" cy="23024494"/>
          </a:xfrm>
        </p:spPr>
        <p:txBody>
          <a:bodyPr/>
          <a:lstStyle>
            <a:lvl1pPr>
              <a:defRPr sz="8819"/>
            </a:lvl1pPr>
            <a:lvl2pPr>
              <a:defRPr sz="7717"/>
            </a:lvl2pPr>
            <a:lvl3pPr>
              <a:defRPr sz="6614"/>
            </a:lvl3pPr>
            <a:lvl4pPr>
              <a:defRPr sz="5512"/>
            </a:lvl4pPr>
            <a:lvl5pPr>
              <a:defRPr sz="5512"/>
            </a:lvl5pPr>
            <a:lvl6pPr>
              <a:defRPr sz="5512"/>
            </a:lvl6pPr>
            <a:lvl7pPr>
              <a:defRPr sz="5512"/>
            </a:lvl7pPr>
            <a:lvl8pPr>
              <a:defRPr sz="5512"/>
            </a:lvl8pPr>
            <a:lvl9pPr>
              <a:defRPr sz="5512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0" y="9719786"/>
            <a:ext cx="8127648" cy="18007107"/>
          </a:xfrm>
        </p:spPr>
        <p:txBody>
          <a:bodyPr/>
          <a:lstStyle>
            <a:lvl1pPr marL="0" indent="0">
              <a:buNone/>
              <a:defRPr sz="4409"/>
            </a:lvl1pPr>
            <a:lvl2pPr marL="1259997" indent="0">
              <a:buNone/>
              <a:defRPr sz="3858"/>
            </a:lvl2pPr>
            <a:lvl3pPr marL="2519995" indent="0">
              <a:buNone/>
              <a:defRPr sz="3307"/>
            </a:lvl3pPr>
            <a:lvl4pPr marL="3779992" indent="0">
              <a:buNone/>
              <a:defRPr sz="2756"/>
            </a:lvl4pPr>
            <a:lvl5pPr marL="5039990" indent="0">
              <a:buNone/>
              <a:defRPr sz="2756"/>
            </a:lvl5pPr>
            <a:lvl6pPr marL="6299987" indent="0">
              <a:buNone/>
              <a:defRPr sz="2756"/>
            </a:lvl6pPr>
            <a:lvl7pPr marL="7559985" indent="0">
              <a:buNone/>
              <a:defRPr sz="2756"/>
            </a:lvl7pPr>
            <a:lvl8pPr marL="8819982" indent="0">
              <a:buNone/>
              <a:defRPr sz="2756"/>
            </a:lvl8pPr>
            <a:lvl9pPr marL="10079980" indent="0">
              <a:buNone/>
              <a:defRPr sz="2756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0E44C-2A7E-4560-A1E7-FF4F4151BD7E}" type="datetimeFigureOut">
              <a:rPr lang="pt-BR" smtClean="0"/>
              <a:t>30/01/2025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0BB33-ED8D-4CFA-91BD-D8F948EE57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7779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0" y="2159952"/>
            <a:ext cx="8127648" cy="7559834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713272" y="4664905"/>
            <a:ext cx="12757487" cy="23024494"/>
          </a:xfrm>
        </p:spPr>
        <p:txBody>
          <a:bodyPr anchor="t"/>
          <a:lstStyle>
            <a:lvl1pPr marL="0" indent="0">
              <a:buNone/>
              <a:defRPr sz="8819"/>
            </a:lvl1pPr>
            <a:lvl2pPr marL="1259997" indent="0">
              <a:buNone/>
              <a:defRPr sz="7717"/>
            </a:lvl2pPr>
            <a:lvl3pPr marL="2519995" indent="0">
              <a:buNone/>
              <a:defRPr sz="6614"/>
            </a:lvl3pPr>
            <a:lvl4pPr marL="3779992" indent="0">
              <a:buNone/>
              <a:defRPr sz="5512"/>
            </a:lvl4pPr>
            <a:lvl5pPr marL="5039990" indent="0">
              <a:buNone/>
              <a:defRPr sz="5512"/>
            </a:lvl5pPr>
            <a:lvl6pPr marL="6299987" indent="0">
              <a:buNone/>
              <a:defRPr sz="5512"/>
            </a:lvl6pPr>
            <a:lvl7pPr marL="7559985" indent="0">
              <a:buNone/>
              <a:defRPr sz="5512"/>
            </a:lvl7pPr>
            <a:lvl8pPr marL="8819982" indent="0">
              <a:buNone/>
              <a:defRPr sz="5512"/>
            </a:lvl8pPr>
            <a:lvl9pPr marL="10079980" indent="0">
              <a:buNone/>
              <a:defRPr sz="5512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0" y="9719786"/>
            <a:ext cx="8127648" cy="18007107"/>
          </a:xfrm>
        </p:spPr>
        <p:txBody>
          <a:bodyPr/>
          <a:lstStyle>
            <a:lvl1pPr marL="0" indent="0">
              <a:buNone/>
              <a:defRPr sz="4409"/>
            </a:lvl1pPr>
            <a:lvl2pPr marL="1259997" indent="0">
              <a:buNone/>
              <a:defRPr sz="3858"/>
            </a:lvl2pPr>
            <a:lvl3pPr marL="2519995" indent="0">
              <a:buNone/>
              <a:defRPr sz="3307"/>
            </a:lvl3pPr>
            <a:lvl4pPr marL="3779992" indent="0">
              <a:buNone/>
              <a:defRPr sz="2756"/>
            </a:lvl4pPr>
            <a:lvl5pPr marL="5039990" indent="0">
              <a:buNone/>
              <a:defRPr sz="2756"/>
            </a:lvl5pPr>
            <a:lvl6pPr marL="6299987" indent="0">
              <a:buNone/>
              <a:defRPr sz="2756"/>
            </a:lvl6pPr>
            <a:lvl7pPr marL="7559985" indent="0">
              <a:buNone/>
              <a:defRPr sz="2756"/>
            </a:lvl7pPr>
            <a:lvl8pPr marL="8819982" indent="0">
              <a:buNone/>
              <a:defRPr sz="2756"/>
            </a:lvl8pPr>
            <a:lvl9pPr marL="10079980" indent="0">
              <a:buNone/>
              <a:defRPr sz="2756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0E44C-2A7E-4560-A1E7-FF4F4151BD7E}" type="datetimeFigureOut">
              <a:rPr lang="pt-BR" smtClean="0"/>
              <a:t>30/01/2025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0BB33-ED8D-4CFA-91BD-D8F948EE57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3746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0E44C-2A7E-4560-A1E7-FF4F4151BD7E}" type="datetimeFigureOut">
              <a:rPr lang="pt-BR" smtClean="0"/>
              <a:t>30/01/2025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0BB33-ED8D-4CFA-91BD-D8F948EE57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1350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033733" y="1724962"/>
            <a:ext cx="5433745" cy="2745689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32500" y="1724962"/>
            <a:ext cx="15986234" cy="27456899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0E44C-2A7E-4560-A1E7-FF4F4151BD7E}" type="datetimeFigureOut">
              <a:rPr lang="pt-BR" smtClean="0"/>
              <a:t>30/01/2025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0BB33-ED8D-4CFA-91BD-D8F948EE57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5156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32499" y="1724969"/>
            <a:ext cx="21734978" cy="62623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2499" y="8624810"/>
            <a:ext cx="21734978" cy="205570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32498" y="30029347"/>
            <a:ext cx="5669994" cy="17249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3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30E44C-2A7E-4560-A1E7-FF4F4151BD7E}" type="datetimeFigureOut">
              <a:rPr lang="pt-BR" smtClean="0"/>
              <a:t>30/01/2025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47492" y="30029347"/>
            <a:ext cx="8504992" cy="17249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3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797483" y="30029347"/>
            <a:ext cx="5669994" cy="17249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3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70BB33-ED8D-4CFA-91BD-D8F948EE57CB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4601EDFB-1D36-6BC9-D502-DA13026CB70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5199975" cy="32399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91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2519995" rtl="0" eaLnBrk="1" latinLnBrk="0" hangingPunct="1">
        <a:lnSpc>
          <a:spcPct val="90000"/>
        </a:lnSpc>
        <a:spcBef>
          <a:spcPct val="0"/>
        </a:spcBef>
        <a:buNone/>
        <a:defRPr sz="1212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29999" indent="-629999" algn="l" defTabSz="2519995" rtl="0" eaLnBrk="1" latinLnBrk="0" hangingPunct="1">
        <a:lnSpc>
          <a:spcPct val="90000"/>
        </a:lnSpc>
        <a:spcBef>
          <a:spcPts val="2756"/>
        </a:spcBef>
        <a:buFont typeface="Arial" panose="020B0604020202020204" pitchFamily="34" charset="0"/>
        <a:buChar char="•"/>
        <a:defRPr sz="7717" kern="1200">
          <a:solidFill>
            <a:schemeClr val="tx1"/>
          </a:solidFill>
          <a:latin typeface="+mn-lt"/>
          <a:ea typeface="+mn-ea"/>
          <a:cs typeface="+mn-cs"/>
        </a:defRPr>
      </a:lvl1pPr>
      <a:lvl2pPr marL="1889996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2pPr>
      <a:lvl3pPr marL="3149994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5512" kern="1200">
          <a:solidFill>
            <a:schemeClr val="tx1"/>
          </a:solidFill>
          <a:latin typeface="+mn-lt"/>
          <a:ea typeface="+mn-ea"/>
          <a:cs typeface="+mn-cs"/>
        </a:defRPr>
      </a:lvl3pPr>
      <a:lvl4pPr marL="4409991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4pPr>
      <a:lvl5pPr marL="5669989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5pPr>
      <a:lvl6pPr marL="6929986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6pPr>
      <a:lvl7pPr marL="8189984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7pPr>
      <a:lvl8pPr marL="9449981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8pPr>
      <a:lvl9pPr marL="10709979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1pPr>
      <a:lvl2pPr marL="1259997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2pPr>
      <a:lvl3pPr marL="2519995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3pPr>
      <a:lvl4pPr marL="3779992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4pPr>
      <a:lvl5pPr marL="503999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5pPr>
      <a:lvl6pPr marL="6299987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6pPr>
      <a:lvl7pPr marL="7559985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7pPr>
      <a:lvl8pPr marL="8819982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8pPr>
      <a:lvl9pPr marL="1007998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FA596C43-8936-2430-803E-785A3C61C16B}"/>
              </a:ext>
            </a:extLst>
          </p:cNvPr>
          <p:cNvSpPr/>
          <p:nvPr/>
        </p:nvSpPr>
        <p:spPr>
          <a:xfrm>
            <a:off x="362857" y="2232543"/>
            <a:ext cx="24474999" cy="16226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DO PROJETO – Fonte 53/Negrito/MAIÚSCULO</a:t>
            </a:r>
          </a:p>
          <a:p>
            <a:pPr algn="ctr"/>
            <a:r>
              <a:rPr lang="pt-BR" sz="5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Subtítulo / Fonte 50 </a:t>
            </a:r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79716FF8-91C0-0965-A662-4A996C7FFBB6}"/>
              </a:ext>
            </a:extLst>
          </p:cNvPr>
          <p:cNvSpPr/>
          <p:nvPr/>
        </p:nvSpPr>
        <p:spPr>
          <a:xfrm>
            <a:off x="362486" y="3931379"/>
            <a:ext cx="24474999" cy="16226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Gustavo Henrique da Silva Bezerra de Araújo</a:t>
            </a:r>
            <a:r>
              <a:rPr lang="pt-BR" sz="2800" b="1" baseline="30000" dirty="0">
                <a:solidFill>
                  <a:schemeClr val="tx1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1</a:t>
            </a:r>
            <a: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, </a:t>
            </a:r>
            <a:r>
              <a:rPr lang="pt-BR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Lidi</a:t>
            </a:r>
            <a: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Raiara da Silva Santos</a:t>
            </a:r>
            <a:r>
              <a:rPr lang="pt-BR" sz="2800" b="1" baseline="30000" dirty="0">
                <a:solidFill>
                  <a:schemeClr val="tx1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1</a:t>
            </a:r>
            <a: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Willams Silva Andrade</a:t>
            </a:r>
            <a:r>
              <a:rPr lang="pt-BR" sz="2800" b="1" baseline="30000" dirty="0">
                <a:solidFill>
                  <a:schemeClr val="tx1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2</a:t>
            </a:r>
            <a: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Nome do Coorientador Fonte 28</a:t>
            </a:r>
            <a:r>
              <a:rPr lang="pt-BR" sz="2800" b="1" baseline="30000" dirty="0">
                <a:solidFill>
                  <a:schemeClr val="tx1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3</a:t>
            </a:r>
          </a:p>
          <a:p>
            <a:pPr marL="457206" indent="-457206" algn="ctr">
              <a:buAutoNum type="arabicPeriod"/>
            </a:pPr>
            <a:r>
              <a:rPr lang="pt-BR" sz="2000" dirty="0">
                <a:solidFill>
                  <a:schemeClr val="tx1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Estudante do Curso Técnico </a:t>
            </a:r>
          </a:p>
          <a:p>
            <a:pPr marL="457206" indent="-457206" algn="ctr">
              <a:buAutoNum type="arabicPeriod"/>
            </a:pPr>
            <a:r>
              <a:rPr lang="pt-BR" sz="2000" dirty="0">
                <a:solidFill>
                  <a:schemeClr val="tx1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Professor Orientador do Projeto</a:t>
            </a:r>
          </a:p>
          <a:p>
            <a:pPr marL="457206" indent="-457206" algn="ctr">
              <a:buAutoNum type="arabicPeriod"/>
            </a:pPr>
            <a:r>
              <a:rPr lang="pt-BR" sz="2000" dirty="0">
                <a:solidFill>
                  <a:schemeClr val="tx1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Professor coorientador do Projeto</a:t>
            </a:r>
          </a:p>
        </p:txBody>
      </p:sp>
      <p:sp>
        <p:nvSpPr>
          <p:cNvPr id="35" name="Retângulo: Cantos Arredondados 34">
            <a:extLst>
              <a:ext uri="{FF2B5EF4-FFF2-40B4-BE49-F238E27FC236}">
                <a16:creationId xmlns:a16="http://schemas.microsoft.com/office/drawing/2014/main" id="{63F74CCD-EB92-8F07-5166-D7CA76CB5F57}"/>
              </a:ext>
            </a:extLst>
          </p:cNvPr>
          <p:cNvSpPr/>
          <p:nvPr/>
        </p:nvSpPr>
        <p:spPr>
          <a:xfrm>
            <a:off x="438150" y="948108"/>
            <a:ext cx="6686550" cy="908568"/>
          </a:xfrm>
          <a:prstGeom prst="roundRect">
            <a:avLst/>
          </a:prstGeom>
          <a:solidFill>
            <a:srgbClr val="3871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dirty="0">
                <a:solidFill>
                  <a:schemeClr val="bg1"/>
                </a:solidFill>
              </a:rPr>
              <a:t>INTERVENÇÃO SOCIAL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A5FA7A64-A2F8-ED66-5EF7-9FE3C00FA091}"/>
              </a:ext>
            </a:extLst>
          </p:cNvPr>
          <p:cNvSpPr txBox="1"/>
          <p:nvPr/>
        </p:nvSpPr>
        <p:spPr>
          <a:xfrm>
            <a:off x="2219325" y="610251"/>
            <a:ext cx="312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CATEGORIA</a:t>
            </a:r>
          </a:p>
        </p:txBody>
      </p:sp>
      <p:sp>
        <p:nvSpPr>
          <p:cNvPr id="37" name="Retângulo: Cantos Arredondados 36">
            <a:extLst>
              <a:ext uri="{FF2B5EF4-FFF2-40B4-BE49-F238E27FC236}">
                <a16:creationId xmlns:a16="http://schemas.microsoft.com/office/drawing/2014/main" id="{3443ED3A-49E8-8F05-2FAE-6E10F3914FA8}"/>
              </a:ext>
            </a:extLst>
          </p:cNvPr>
          <p:cNvSpPr/>
          <p:nvPr/>
        </p:nvSpPr>
        <p:spPr>
          <a:xfrm>
            <a:off x="18075275" y="948108"/>
            <a:ext cx="6686550" cy="908568"/>
          </a:xfrm>
          <a:prstGeom prst="roundRect">
            <a:avLst/>
          </a:prstGeom>
          <a:solidFill>
            <a:srgbClr val="24AAE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4400" dirty="0">
              <a:solidFill>
                <a:schemeClr val="bg1"/>
              </a:solidFill>
            </a:endParaRP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021DB253-A6A8-C53C-77BB-9DD661421EDA}"/>
              </a:ext>
            </a:extLst>
          </p:cNvPr>
          <p:cNvSpPr txBox="1"/>
          <p:nvPr/>
        </p:nvSpPr>
        <p:spPr>
          <a:xfrm>
            <a:off x="19989800" y="610251"/>
            <a:ext cx="312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NÚMERO DO PROJETO</a:t>
            </a:r>
          </a:p>
        </p:txBody>
      </p:sp>
      <p:sp>
        <p:nvSpPr>
          <p:cNvPr id="42" name="Retângulo: Cantos Arredondados 41">
            <a:extLst>
              <a:ext uri="{FF2B5EF4-FFF2-40B4-BE49-F238E27FC236}">
                <a16:creationId xmlns:a16="http://schemas.microsoft.com/office/drawing/2014/main" id="{8DCEF9B2-B5FF-D5B9-C869-986A910EAD59}"/>
              </a:ext>
            </a:extLst>
          </p:cNvPr>
          <p:cNvSpPr/>
          <p:nvPr/>
        </p:nvSpPr>
        <p:spPr>
          <a:xfrm>
            <a:off x="133886" y="6172200"/>
            <a:ext cx="8000464" cy="762000"/>
          </a:xfrm>
          <a:prstGeom prst="roundRect">
            <a:avLst/>
          </a:prstGeom>
          <a:solidFill>
            <a:srgbClr val="3871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 b="1" dirty="0">
                <a:solidFill>
                  <a:schemeClr val="bg1"/>
                </a:solidFill>
              </a:rPr>
              <a:t>INTRODUÇÃO</a:t>
            </a:r>
          </a:p>
        </p:txBody>
      </p:sp>
      <p:sp>
        <p:nvSpPr>
          <p:cNvPr id="43" name="Retângulo: Cantos Arredondados 42">
            <a:extLst>
              <a:ext uri="{FF2B5EF4-FFF2-40B4-BE49-F238E27FC236}">
                <a16:creationId xmlns:a16="http://schemas.microsoft.com/office/drawing/2014/main" id="{3BD773D7-4F96-9E7E-E1A2-88D76718699E}"/>
              </a:ext>
            </a:extLst>
          </p:cNvPr>
          <p:cNvSpPr/>
          <p:nvPr/>
        </p:nvSpPr>
        <p:spPr>
          <a:xfrm>
            <a:off x="8540759" y="6172200"/>
            <a:ext cx="8000464" cy="762000"/>
          </a:xfrm>
          <a:prstGeom prst="roundRect">
            <a:avLst/>
          </a:prstGeom>
          <a:solidFill>
            <a:srgbClr val="3871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 b="1" dirty="0">
                <a:solidFill>
                  <a:schemeClr val="bg1"/>
                </a:solidFill>
              </a:rPr>
              <a:t>RESULTADOS E DISCUSSÃO</a:t>
            </a:r>
          </a:p>
        </p:txBody>
      </p:sp>
      <p:sp>
        <p:nvSpPr>
          <p:cNvPr id="44" name="Retângulo: Cantos Arredondados 43">
            <a:extLst>
              <a:ext uri="{FF2B5EF4-FFF2-40B4-BE49-F238E27FC236}">
                <a16:creationId xmlns:a16="http://schemas.microsoft.com/office/drawing/2014/main" id="{3BFFC9B5-F494-322B-49A2-FACCB916193E}"/>
              </a:ext>
            </a:extLst>
          </p:cNvPr>
          <p:cNvSpPr/>
          <p:nvPr/>
        </p:nvSpPr>
        <p:spPr>
          <a:xfrm>
            <a:off x="16978257" y="6172200"/>
            <a:ext cx="8000464" cy="762000"/>
          </a:xfrm>
          <a:prstGeom prst="roundRect">
            <a:avLst/>
          </a:prstGeom>
          <a:solidFill>
            <a:srgbClr val="3871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 b="1" dirty="0">
                <a:solidFill>
                  <a:schemeClr val="bg1"/>
                </a:solidFill>
              </a:rPr>
              <a:t>CONCLUSÃO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C1368648-CD21-FA54-435A-E7B8A022A2CC}"/>
              </a:ext>
            </a:extLst>
          </p:cNvPr>
          <p:cNvSpPr txBox="1"/>
          <p:nvPr/>
        </p:nvSpPr>
        <p:spPr>
          <a:xfrm>
            <a:off x="133886" y="7067550"/>
            <a:ext cx="8000464" cy="8863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O texto aqui deverá ser digitado com Fonte Arial 30, justificado.</a:t>
            </a:r>
          </a:p>
          <a:p>
            <a:pPr algn="just"/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Infelizmente as pessoas desconhecem do valor nutricional de todas as partes desse fruto. Dentre elas, destaca-se nessa pesquisa a semente do mamão. Segundo Porte et al, 2011, as sementes desse fruto são ricas em proteína e fibra (40-44,4% e 31,8-48,9%, respectivamente na semente desengordurada) e apresentam concentrações de ácido oleico (Brasil, 2011).</a:t>
            </a:r>
          </a:p>
          <a:p>
            <a:pPr algn="just"/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Diante disso criou o produto LAXAMAN a base da semente do mamão, visto que é pouca ou quase nada utilizada pela população. Assim, essa pesquisa tem como objetivo reaproveitar esse elemento como fonte de nutrição e regulação intestinal, por ser rico em fibras, aliando-o ao óleo de rícino, que também possui propriedades laxativas. </a:t>
            </a:r>
          </a:p>
        </p:txBody>
      </p:sp>
      <p:sp>
        <p:nvSpPr>
          <p:cNvPr id="49" name="Retângulo: Cantos Arredondados 48">
            <a:extLst>
              <a:ext uri="{FF2B5EF4-FFF2-40B4-BE49-F238E27FC236}">
                <a16:creationId xmlns:a16="http://schemas.microsoft.com/office/drawing/2014/main" id="{1FAB44EB-744E-693C-B037-11BD41158933}"/>
              </a:ext>
            </a:extLst>
          </p:cNvPr>
          <p:cNvSpPr/>
          <p:nvPr/>
        </p:nvSpPr>
        <p:spPr>
          <a:xfrm>
            <a:off x="133886" y="19472229"/>
            <a:ext cx="8000464" cy="762000"/>
          </a:xfrm>
          <a:prstGeom prst="roundRect">
            <a:avLst/>
          </a:prstGeom>
          <a:solidFill>
            <a:srgbClr val="3871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 b="1" dirty="0">
                <a:solidFill>
                  <a:schemeClr val="bg1"/>
                </a:solidFill>
              </a:rPr>
              <a:t>OBJETIVOS</a:t>
            </a: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E5B5A8B2-9753-E7D6-05B0-32EA056B8C1A}"/>
              </a:ext>
            </a:extLst>
          </p:cNvPr>
          <p:cNvSpPr txBox="1"/>
          <p:nvPr/>
        </p:nvSpPr>
        <p:spPr>
          <a:xfrm>
            <a:off x="133886" y="20367579"/>
            <a:ext cx="800046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O mamão cujo nome científico </a:t>
            </a:r>
            <a:r>
              <a:rPr lang="pt-BR" sz="3000" dirty="0" err="1">
                <a:latin typeface="Arial" panose="020B0604020202020204" pitchFamily="34" charset="0"/>
                <a:cs typeface="Arial" panose="020B0604020202020204" pitchFamily="34" charset="0"/>
              </a:rPr>
              <a:t>Carica</a:t>
            </a:r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000" dirty="0" err="1">
                <a:latin typeface="Arial" panose="020B0604020202020204" pitchFamily="34" charset="0"/>
                <a:cs typeface="Arial" panose="020B0604020202020204" pitchFamily="34" charset="0"/>
              </a:rPr>
              <a:t>Papaya</a:t>
            </a:r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 L. ocupa lugar de destaque dentre as mais importantes frutas tropicais atualmente cultivadas no país e no mundo. Os frutos frescos são, comumente, parte essencial da dieta humana balanceada e apreciada por suas excelentes propriedades sensoriais, em particular por sua cor, aroma e sabor. (Santos, 2015).</a:t>
            </a:r>
          </a:p>
          <a:p>
            <a:pPr algn="just"/>
            <a:endParaRPr lang="pt-BR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Retângulo: Cantos Arredondados 50">
            <a:extLst>
              <a:ext uri="{FF2B5EF4-FFF2-40B4-BE49-F238E27FC236}">
                <a16:creationId xmlns:a16="http://schemas.microsoft.com/office/drawing/2014/main" id="{E198996F-7BFF-EE33-5E06-CBDDF10B4119}"/>
              </a:ext>
            </a:extLst>
          </p:cNvPr>
          <p:cNvSpPr/>
          <p:nvPr/>
        </p:nvSpPr>
        <p:spPr>
          <a:xfrm>
            <a:off x="133886" y="24875055"/>
            <a:ext cx="8000464" cy="762000"/>
          </a:xfrm>
          <a:prstGeom prst="roundRect">
            <a:avLst/>
          </a:prstGeom>
          <a:solidFill>
            <a:srgbClr val="3871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 b="1" dirty="0">
                <a:solidFill>
                  <a:schemeClr val="bg1"/>
                </a:solidFill>
              </a:rPr>
              <a:t>METODOLOGIA</a:t>
            </a: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B7358E3E-07BA-5FED-6078-B35C879C9080}"/>
              </a:ext>
            </a:extLst>
          </p:cNvPr>
          <p:cNvSpPr txBox="1"/>
          <p:nvPr/>
        </p:nvSpPr>
        <p:spPr>
          <a:xfrm>
            <a:off x="133886" y="25770405"/>
            <a:ext cx="80004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O mamão cujo nome científico </a:t>
            </a:r>
            <a:r>
              <a:rPr lang="pt-BR" sz="3000" dirty="0" err="1">
                <a:latin typeface="Arial" panose="020B0604020202020204" pitchFamily="34" charset="0"/>
                <a:cs typeface="Arial" panose="020B0604020202020204" pitchFamily="34" charset="0"/>
              </a:rPr>
              <a:t>Carica</a:t>
            </a:r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000" dirty="0" err="1">
                <a:latin typeface="Arial" panose="020B0604020202020204" pitchFamily="34" charset="0"/>
                <a:cs typeface="Arial" panose="020B0604020202020204" pitchFamily="34" charset="0"/>
              </a:rPr>
              <a:t>Papaya</a:t>
            </a:r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 L. ocupa lugar de destaque dentre as mais importantes frutas tropicais atualmente cultivadas no país e no mundo. Os frutos frescos são, comumente, parte essencial.</a:t>
            </a:r>
          </a:p>
          <a:p>
            <a:pPr algn="just"/>
            <a:endParaRPr lang="pt-BR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468CAB36-8DF5-6892-D23C-AF172993C0F9}"/>
              </a:ext>
            </a:extLst>
          </p:cNvPr>
          <p:cNvSpPr txBox="1"/>
          <p:nvPr/>
        </p:nvSpPr>
        <p:spPr>
          <a:xfrm>
            <a:off x="8540759" y="7113597"/>
            <a:ext cx="800046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O mamão cujo nome científico </a:t>
            </a:r>
            <a:r>
              <a:rPr lang="pt-BR" sz="3000" dirty="0" err="1">
                <a:latin typeface="Arial" panose="020B0604020202020204" pitchFamily="34" charset="0"/>
                <a:cs typeface="Arial" panose="020B0604020202020204" pitchFamily="34" charset="0"/>
              </a:rPr>
              <a:t>Carica</a:t>
            </a:r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000" dirty="0" err="1">
                <a:latin typeface="Arial" panose="020B0604020202020204" pitchFamily="34" charset="0"/>
                <a:cs typeface="Arial" panose="020B0604020202020204" pitchFamily="34" charset="0"/>
              </a:rPr>
              <a:t>Papaya</a:t>
            </a:r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 L. ocupa lugar de destaque dentre as mais importantes frutas tropicais atualmente cultivadas no país e no mundo. Os frutos frescos são, comumente, parte essencial da dieta humana balanceada e apreciada por suas excelentes propriedades sensoriais, em particular por sua cor, aroma e sabor. (Santos, 2015).</a:t>
            </a:r>
          </a:p>
        </p:txBody>
      </p:sp>
      <p:pic>
        <p:nvPicPr>
          <p:cNvPr id="54" name="Picture 152">
            <a:extLst>
              <a:ext uri="{FF2B5EF4-FFF2-40B4-BE49-F238E27FC236}">
                <a16:creationId xmlns:a16="http://schemas.microsoft.com/office/drawing/2014/main" id="{C103987A-9800-EBBE-A37D-0560398A4E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0760" y="11943644"/>
            <a:ext cx="8000464" cy="8151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5" name="CaixaDeTexto 54">
            <a:extLst>
              <a:ext uri="{FF2B5EF4-FFF2-40B4-BE49-F238E27FC236}">
                <a16:creationId xmlns:a16="http://schemas.microsoft.com/office/drawing/2014/main" id="{B6C8C9D2-CF89-87EE-71E3-C42351F99A13}"/>
              </a:ext>
            </a:extLst>
          </p:cNvPr>
          <p:cNvSpPr txBox="1"/>
          <p:nvPr/>
        </p:nvSpPr>
        <p:spPr>
          <a:xfrm>
            <a:off x="8540758" y="11467613"/>
            <a:ext cx="4527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FIGURA 1. </a:t>
            </a:r>
            <a:r>
              <a:rPr lang="pt-BR" b="1" dirty="0" err="1"/>
              <a:t>Cliclo</a:t>
            </a:r>
            <a:r>
              <a:rPr lang="pt-BR" b="1" dirty="0"/>
              <a:t> de Preparação</a:t>
            </a: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A596AD4A-D604-7160-F4F4-5E4A18814F4A}"/>
              </a:ext>
            </a:extLst>
          </p:cNvPr>
          <p:cNvSpPr txBox="1"/>
          <p:nvPr/>
        </p:nvSpPr>
        <p:spPr>
          <a:xfrm>
            <a:off x="8540757" y="20095531"/>
            <a:ext cx="4527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Fonte: </a:t>
            </a:r>
            <a:r>
              <a:rPr lang="pt-BR" dirty="0" err="1"/>
              <a:t>Cliclo</a:t>
            </a:r>
            <a:r>
              <a:rPr lang="pt-BR" dirty="0"/>
              <a:t> de Preparação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9830CD9E-15D2-BB4D-8CF3-45E4922D2CDE}"/>
              </a:ext>
            </a:extLst>
          </p:cNvPr>
          <p:cNvSpPr txBox="1"/>
          <p:nvPr/>
        </p:nvSpPr>
        <p:spPr>
          <a:xfrm>
            <a:off x="8540757" y="20627738"/>
            <a:ext cx="800046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O mamão cujo nome científico </a:t>
            </a:r>
            <a:r>
              <a:rPr lang="pt-BR" sz="3000" dirty="0" err="1">
                <a:latin typeface="Arial" panose="020B0604020202020204" pitchFamily="34" charset="0"/>
                <a:cs typeface="Arial" panose="020B0604020202020204" pitchFamily="34" charset="0"/>
              </a:rPr>
              <a:t>Carica</a:t>
            </a:r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000" dirty="0" err="1">
                <a:latin typeface="Arial" panose="020B0604020202020204" pitchFamily="34" charset="0"/>
                <a:cs typeface="Arial" panose="020B0604020202020204" pitchFamily="34" charset="0"/>
              </a:rPr>
              <a:t>Papaya</a:t>
            </a:r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 L. ocupa lugar de destaque dentre as mais importantes frutas tropicais atualmente cultivadas no país e no mundo. Os frutos frescos são, comumente, parte essencial da dieta humana balanceada e apreciada por suas excelentes propriedades sensoriais, em particular por sua cor, aroma e sabor. (Santos, 2015).</a:t>
            </a:r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3500C01B-3F80-70D2-A301-F254E7C61483}"/>
              </a:ext>
            </a:extLst>
          </p:cNvPr>
          <p:cNvSpPr txBox="1"/>
          <p:nvPr/>
        </p:nvSpPr>
        <p:spPr>
          <a:xfrm>
            <a:off x="16978257" y="7113597"/>
            <a:ext cx="8000464" cy="8863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O texto aqui deverá ser digitado com Fonte Arial 30, justificado.</a:t>
            </a:r>
          </a:p>
          <a:p>
            <a:pPr algn="just"/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Infelizmente as pessoas desconhecem do valor nutricional de todas as partes desse fruto. Dentre elas, destaca-se nessa pesquisa a semente do mamão. Segundo Porte et al, 2011, as sementes desse fruto são ricas em proteína e fibra (40-44,4% e 31,8-48,9%, respectivamente na semente desengordurada) e apresentam concentrações de ácido oleico (Brasil, 2011).</a:t>
            </a:r>
          </a:p>
          <a:p>
            <a:pPr algn="just"/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Diante disso criou o produto LAXAMAN a base da semente do mamão, visto que é pouca ou quase nada utilizada pela população. Assim, essa pesquisa tem como objetivo reaproveitar esse elemento como fonte de nutrição e regulação intestinal, por ser rico em fibras, aliando-o ao óleo de rícino, que também possui propriedades laxativas. </a:t>
            </a:r>
          </a:p>
        </p:txBody>
      </p:sp>
      <p:sp>
        <p:nvSpPr>
          <p:cNvPr id="60" name="Retângulo: Cantos Arredondados 59">
            <a:extLst>
              <a:ext uri="{FF2B5EF4-FFF2-40B4-BE49-F238E27FC236}">
                <a16:creationId xmlns:a16="http://schemas.microsoft.com/office/drawing/2014/main" id="{283520DE-3A06-84B0-1195-8180EBC7903A}"/>
              </a:ext>
            </a:extLst>
          </p:cNvPr>
          <p:cNvSpPr/>
          <p:nvPr/>
        </p:nvSpPr>
        <p:spPr>
          <a:xfrm>
            <a:off x="16978257" y="16421727"/>
            <a:ext cx="8000464" cy="762000"/>
          </a:xfrm>
          <a:prstGeom prst="roundRect">
            <a:avLst/>
          </a:prstGeom>
          <a:solidFill>
            <a:srgbClr val="3871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 b="1" dirty="0">
                <a:solidFill>
                  <a:schemeClr val="bg1"/>
                </a:solidFill>
              </a:rPr>
              <a:t>REFERÊNCIAS</a:t>
            </a:r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47CBC862-6240-493B-41D1-2F3D0B65FDA0}"/>
              </a:ext>
            </a:extLst>
          </p:cNvPr>
          <p:cNvSpPr txBox="1"/>
          <p:nvPr/>
        </p:nvSpPr>
        <p:spPr>
          <a:xfrm>
            <a:off x="16978257" y="17363123"/>
            <a:ext cx="8000464" cy="12095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ALONSO, J.R. </a:t>
            </a:r>
            <a:r>
              <a:rPr lang="pt-BR" sz="3000" b="1" dirty="0">
                <a:latin typeface="Arial" panose="020B0604020202020204" pitchFamily="34" charset="0"/>
                <a:cs typeface="Arial" panose="020B0604020202020204" pitchFamily="34" charset="0"/>
              </a:rPr>
              <a:t>Tratado de </a:t>
            </a:r>
            <a:r>
              <a:rPr lang="pt-BR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fitomedicina</a:t>
            </a:r>
            <a:r>
              <a:rPr lang="pt-BR" sz="3000" b="1" dirty="0">
                <a:latin typeface="Arial" panose="020B0604020202020204" pitchFamily="34" charset="0"/>
                <a:cs typeface="Arial" panose="020B0604020202020204" pitchFamily="34" charset="0"/>
              </a:rPr>
              <a:t>: Bases clínicas e farmacológicas</a:t>
            </a:r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. Buenos Aires, Argentina: ISIS </a:t>
            </a:r>
            <a:r>
              <a:rPr lang="pt-BR" sz="3000" dirty="0" err="1">
                <a:latin typeface="Arial" panose="020B0604020202020204" pitchFamily="34" charset="0"/>
                <a:cs typeface="Arial" panose="020B0604020202020204" pitchFamily="34" charset="0"/>
              </a:rPr>
              <a:t>Ediciones</a:t>
            </a:r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 SRL, 1998. Disponível em: http://florien.com.br/</a:t>
            </a:r>
            <a:r>
              <a:rPr lang="pt-BR" sz="3000" dirty="0" err="1">
                <a:latin typeface="Arial" panose="020B0604020202020204" pitchFamily="34" charset="0"/>
                <a:cs typeface="Arial" panose="020B0604020202020204" pitchFamily="34" charset="0"/>
              </a:rPr>
              <a:t>wp-content</a:t>
            </a:r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/uploads/2016/06/ÓLEO-DE-RÍCINO-1.pdf. Acesso em:12 de set. 2019</a:t>
            </a:r>
          </a:p>
          <a:p>
            <a:endParaRPr lang="pt-BR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BRANCO, Alice. </a:t>
            </a:r>
            <a:r>
              <a:rPr lang="pt-BR" sz="3000" b="1" dirty="0">
                <a:latin typeface="Arial" panose="020B0604020202020204" pitchFamily="34" charset="0"/>
                <a:cs typeface="Arial" panose="020B0604020202020204" pitchFamily="34" charset="0"/>
              </a:rPr>
              <a:t>Como usar semente de mamão para eliminar parasitas intestinais</a:t>
            </a:r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, disponível em: https://www.greenme.com.br/remedios-caseiros/4716-semente-de-mamao-parasitas-intestinais.Acesso em: 24 de jul. 2019.</a:t>
            </a:r>
          </a:p>
          <a:p>
            <a:endParaRPr lang="pt-BR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LORENZI, H.; MATOS, F.J.A. </a:t>
            </a:r>
            <a:r>
              <a:rPr lang="pt-BR" sz="3000" b="1" dirty="0">
                <a:latin typeface="Arial" panose="020B0604020202020204" pitchFamily="34" charset="0"/>
                <a:cs typeface="Arial" panose="020B0604020202020204" pitchFamily="34" charset="0"/>
              </a:rPr>
              <a:t>Plantas medicinais no Brasil: Nativas e exóticas.</a:t>
            </a:r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 Nova Odessa: Instituto Plantarum, 2002. </a:t>
            </a:r>
            <a:r>
              <a:rPr lang="pt-BR" sz="3000" dirty="0" err="1">
                <a:latin typeface="Arial" panose="020B0604020202020204" pitchFamily="34" charset="0"/>
                <a:cs typeface="Arial" panose="020B0604020202020204" pitchFamily="34" charset="0"/>
              </a:rPr>
              <a:t>Disponivel</a:t>
            </a:r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 em: : http://florien.com.br/</a:t>
            </a:r>
            <a:r>
              <a:rPr lang="pt-BR" sz="3000" dirty="0" err="1">
                <a:latin typeface="Arial" panose="020B0604020202020204" pitchFamily="34" charset="0"/>
                <a:cs typeface="Arial" panose="020B0604020202020204" pitchFamily="34" charset="0"/>
              </a:rPr>
              <a:t>wp-content</a:t>
            </a:r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/uploads/2016/06/ÓLEO-DE-RÍCINO-1.pdf. Acesso em:12 de set. 2019</a:t>
            </a:r>
          </a:p>
          <a:p>
            <a:endParaRPr lang="pt-BR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MESSA, Rigueira Pollyana. </a:t>
            </a:r>
            <a:r>
              <a:rPr lang="pt-BR" sz="3000" b="1" dirty="0">
                <a:latin typeface="Arial" panose="020B0604020202020204" pitchFamily="34" charset="0"/>
                <a:cs typeface="Arial" panose="020B0604020202020204" pitchFamily="34" charset="0"/>
              </a:rPr>
              <a:t>Benefícios da semente do mamão</a:t>
            </a:r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, 2018. http://superbeal.com.br/novidades/beneficios-das-sementes-do-mamao Acesso em 10/09/2019. </a:t>
            </a:r>
          </a:p>
        </p:txBody>
      </p:sp>
    </p:spTree>
    <p:extLst>
      <p:ext uri="{BB962C8B-B14F-4D97-AF65-F5344CB8AC3E}">
        <p14:creationId xmlns:p14="http://schemas.microsoft.com/office/powerpoint/2010/main" val="352665187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 2013 - 2022">
  <a:themeElements>
    <a:clrScheme name="Tema do 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874</TotalTime>
  <Words>756</Words>
  <Application>Microsoft Office PowerPoint</Application>
  <PresentationFormat>Personalizar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 2013 - 2022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wsa.juazeiro@outlook.com</dc:creator>
  <cp:lastModifiedBy>Willams Silva Andrade</cp:lastModifiedBy>
  <cp:revision>39</cp:revision>
  <dcterms:created xsi:type="dcterms:W3CDTF">2018-11-01T21:08:51Z</dcterms:created>
  <dcterms:modified xsi:type="dcterms:W3CDTF">2025-01-30T16:34:58Z</dcterms:modified>
</cp:coreProperties>
</file>